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8"/>
  </p:notesMasterIdLst>
  <p:handoutMasterIdLst>
    <p:handoutMasterId r:id="rId9"/>
  </p:handoutMasterIdLst>
  <p:sldIdLst>
    <p:sldId id="310" r:id="rId2"/>
    <p:sldId id="320" r:id="rId3"/>
    <p:sldId id="321" r:id="rId4"/>
    <p:sldId id="322" r:id="rId5"/>
    <p:sldId id="323" r:id="rId6"/>
    <p:sldId id="324" r:id="rId7"/>
  </p:sldIdLst>
  <p:sldSz cx="12188825" cy="6858000"/>
  <p:notesSz cx="6858000" cy="9144000"/>
  <p:custDataLst>
    <p:tags r:id="rId1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1" autoAdjust="0"/>
    <p:restoredTop sz="94629" autoAdjust="0"/>
  </p:normalViewPr>
  <p:slideViewPr>
    <p:cSldViewPr showGuides="1">
      <p:cViewPr varScale="1">
        <p:scale>
          <a:sx n="125" d="100"/>
          <a:sy n="125" d="100"/>
        </p:scale>
        <p:origin x="91" y="31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11/12/2025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11/12/2025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88825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243" y="1803405"/>
            <a:ext cx="9446339" cy="1825096"/>
          </a:xfrm>
        </p:spPr>
        <p:txBody>
          <a:bodyPr anchor="b">
            <a:normAutofit/>
          </a:bodyPr>
          <a:lstStyle>
            <a:lvl1pPr algn="l">
              <a:defRPr sz="59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243" y="3632201"/>
            <a:ext cx="9446339" cy="685800"/>
          </a:xfrm>
        </p:spPr>
        <p:txBody>
          <a:bodyPr>
            <a:normAutofit/>
          </a:bodyPr>
          <a:lstStyle>
            <a:lvl1pPr marL="0" indent="0" algn="l">
              <a:buNone/>
              <a:defRPr sz="19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7501" y="4314328"/>
            <a:ext cx="2910082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243" y="4323846"/>
            <a:ext cx="639913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5096" y="1430867"/>
            <a:ext cx="2742486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00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598" y="4697361"/>
            <a:ext cx="10819216" cy="819355"/>
          </a:xfrm>
        </p:spPr>
        <p:txBody>
          <a:bodyPr anchor="b"/>
          <a:lstStyle>
            <a:lvl1pPr algn="l"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549" y="941440"/>
            <a:ext cx="10819022" cy="3478161"/>
          </a:xfrm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622" y="5516716"/>
            <a:ext cx="10817582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82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88825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622" y="753533"/>
            <a:ext cx="10817582" cy="2802467"/>
          </a:xfrm>
        </p:spPr>
        <p:txBody>
          <a:bodyPr anchor="ctr"/>
          <a:lstStyle>
            <a:lvl1pPr algn="l"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200" y="3649134"/>
            <a:ext cx="10127878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2417" y="381001"/>
            <a:ext cx="2910082" cy="365125"/>
          </a:xfrm>
        </p:spPr>
        <p:txBody>
          <a:bodyPr/>
          <a:lstStyle>
            <a:lvl1pPr algn="r">
              <a:defRPr/>
            </a:lvl1pPr>
          </a:lstStyle>
          <a:p>
            <a:fld id="{03F41C87-7AD9-4845-A077-840E4A0F3F06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622" y="379942"/>
            <a:ext cx="6989671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59623" y="381001"/>
            <a:ext cx="643580" cy="365125"/>
          </a:xfrm>
        </p:spPr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321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88825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201" y="753534"/>
            <a:ext cx="10148889" cy="2604495"/>
          </a:xfrm>
        </p:spPr>
        <p:txBody>
          <a:bodyPr anchor="ctr"/>
          <a:lstStyle>
            <a:lvl1pPr algn="l"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525" y="3365557"/>
            <a:ext cx="9590238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201" y="3959863"/>
            <a:ext cx="10148889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2417" y="381001"/>
            <a:ext cx="2910082" cy="365125"/>
          </a:xfrm>
        </p:spPr>
        <p:txBody>
          <a:bodyPr/>
          <a:lstStyle>
            <a:lvl1pPr algn="r">
              <a:defRPr/>
            </a:lvl1pPr>
          </a:lstStyle>
          <a:p>
            <a:fld id="{03F41C87-7AD9-4845-A077-840E4A0F3F06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622" y="379942"/>
            <a:ext cx="6989671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59623" y="381001"/>
            <a:ext cx="643580" cy="365125"/>
          </a:xfrm>
        </p:spPr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126" y="933450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1370" y="2701290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38550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88825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228" y="1124702"/>
            <a:ext cx="10143544" cy="2511835"/>
          </a:xfrm>
        </p:spPr>
        <p:txBody>
          <a:bodyPr anchor="b"/>
          <a:lstStyle>
            <a:lvl1pPr algn="l"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200" y="3648316"/>
            <a:ext cx="10142012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2417" y="378884"/>
            <a:ext cx="2910082" cy="365125"/>
          </a:xfrm>
        </p:spPr>
        <p:txBody>
          <a:bodyPr/>
          <a:lstStyle>
            <a:lvl1pPr algn="r">
              <a:defRPr/>
            </a:lvl1pPr>
          </a:lstStyle>
          <a:p>
            <a:fld id="{03F41C87-7AD9-4845-A077-840E4A0F3F06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622" y="378884"/>
            <a:ext cx="6989671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59623" y="381001"/>
            <a:ext cx="643580" cy="365125"/>
          </a:xfrm>
        </p:spPr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798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4846" y="762000"/>
            <a:ext cx="8608357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621" y="2202080"/>
            <a:ext cx="3455532" cy="617320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620" y="2904565"/>
            <a:ext cx="34555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7662" y="2201333"/>
            <a:ext cx="3455532" cy="626534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5721" y="2904067"/>
            <a:ext cx="34555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03" y="2192866"/>
            <a:ext cx="3455532" cy="626534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49704" y="2904565"/>
            <a:ext cx="34555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81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4846" y="762000"/>
            <a:ext cx="8608357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439" y="4191001"/>
            <a:ext cx="3450683" cy="682765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439" y="2362200"/>
            <a:ext cx="3450683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439" y="4873765"/>
            <a:ext cx="3450683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3124" y="4191001"/>
            <a:ext cx="3448037" cy="682765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3124" y="2362200"/>
            <a:ext cx="344803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3125" y="4873764"/>
            <a:ext cx="3448037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7635" y="4191001"/>
            <a:ext cx="3455569" cy="682765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7759" y="2362200"/>
            <a:ext cx="344698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7635" y="4873762"/>
            <a:ext cx="3451546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6388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622" y="2194560"/>
            <a:ext cx="10817582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642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88825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6339" y="745067"/>
            <a:ext cx="2056864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200" y="745068"/>
            <a:ext cx="8202064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2417" y="379942"/>
            <a:ext cx="2910082" cy="365125"/>
          </a:xfrm>
        </p:spPr>
        <p:txBody>
          <a:bodyPr/>
          <a:lstStyle>
            <a:lvl1pPr algn="r">
              <a:defRPr/>
            </a:lvl1pPr>
          </a:lstStyle>
          <a:p>
            <a:fld id="{03F41C87-7AD9-4845-A077-840E4A0F3F06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622" y="381001"/>
            <a:ext cx="6989671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59623" y="381001"/>
            <a:ext cx="643580" cy="365125"/>
          </a:xfrm>
        </p:spPr>
        <p:txBody>
          <a:bodyPr/>
          <a:lstStyle/>
          <a:p>
            <a:fld id="{2A013F82-EE5E-44EE-A61D-E31C6657F2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324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303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88825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622" y="753534"/>
            <a:ext cx="10817581" cy="2801935"/>
          </a:xfrm>
        </p:spPr>
        <p:txBody>
          <a:bodyPr anchor="b">
            <a:normAutofit/>
          </a:bodyPr>
          <a:lstStyle>
            <a:lvl1pPr algn="r">
              <a:defRPr sz="39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200" y="3641726"/>
            <a:ext cx="10487468" cy="955675"/>
          </a:xfrm>
        </p:spPr>
        <p:txBody>
          <a:bodyPr>
            <a:normAutofit/>
          </a:bodyPr>
          <a:lstStyle>
            <a:lvl1pPr marL="0" indent="0" algn="r">
              <a:buNone/>
              <a:defRPr sz="21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2417" y="381001"/>
            <a:ext cx="2910082" cy="365125"/>
          </a:xfrm>
        </p:spPr>
        <p:txBody>
          <a:bodyPr/>
          <a:lstStyle>
            <a:lvl1pPr algn="r">
              <a:defRPr/>
            </a:lvl1pPr>
          </a:lstStyle>
          <a:p>
            <a:fld id="{03F41C87-7AD9-4845-A077-840E4A0F3F06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622" y="381002"/>
            <a:ext cx="6989671" cy="364065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59623" y="381001"/>
            <a:ext cx="643580" cy="365125"/>
          </a:xfrm>
        </p:spPr>
        <p:txBody>
          <a:bodyPr/>
          <a:lstStyle/>
          <a:p>
            <a:fld id="{2A013F82-EE5E-44EE-A61D-E31C6657F2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698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621" y="2194560"/>
            <a:ext cx="5332611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593" y="2194560"/>
            <a:ext cx="5332611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908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4846" y="762000"/>
            <a:ext cx="8608358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171" y="2183802"/>
            <a:ext cx="5078668" cy="823912"/>
          </a:xfrm>
        </p:spPr>
        <p:txBody>
          <a:bodyPr anchor="b">
            <a:normAutofit/>
          </a:bodyPr>
          <a:lstStyle>
            <a:lvl1pPr marL="0" indent="0">
              <a:buNone/>
              <a:defRPr sz="27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622" y="3132667"/>
            <a:ext cx="5310392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9133" y="2183802"/>
            <a:ext cx="5104070" cy="823912"/>
          </a:xfrm>
        </p:spPr>
        <p:txBody>
          <a:bodyPr anchor="b">
            <a:normAutofit/>
          </a:bodyPr>
          <a:lstStyle>
            <a:lvl1pPr marL="0" indent="0">
              <a:buNone/>
              <a:defRPr sz="27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593" y="3132667"/>
            <a:ext cx="5332611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168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524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421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622" y="1524000"/>
            <a:ext cx="4113728" cy="1600200"/>
          </a:xfrm>
        </p:spPr>
        <p:txBody>
          <a:bodyPr anchor="b"/>
          <a:lstStyle>
            <a:lvl1pPr algn="l"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4281" y="746760"/>
            <a:ext cx="6508923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622" y="3124200"/>
            <a:ext cx="4113728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08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621" y="1524000"/>
            <a:ext cx="6871450" cy="1600200"/>
          </a:xfrm>
        </p:spPr>
        <p:txBody>
          <a:bodyPr anchor="b"/>
          <a:lstStyle>
            <a:lvl1pPr algn="l"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59191" y="751242"/>
            <a:ext cx="3644013" cy="5467443"/>
          </a:xfrm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621" y="3124200"/>
            <a:ext cx="687145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574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4846" y="764373"/>
            <a:ext cx="8608358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622" y="2194561"/>
            <a:ext cx="10817582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3122" y="6356351"/>
            <a:ext cx="2910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621" y="6355846"/>
            <a:ext cx="77703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0718" y="38100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985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r" defTabSz="914126" rtl="0" eaLnBrk="1" latinLnBrk="0" hangingPunct="1">
        <a:lnSpc>
          <a:spcPct val="90000"/>
        </a:lnSpc>
        <a:spcBef>
          <a:spcPct val="0"/>
        </a:spcBef>
        <a:buNone/>
        <a:defRPr sz="3999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917948" y="260648"/>
            <a:ext cx="9144001" cy="1371600"/>
          </a:xfrm>
        </p:spPr>
        <p:txBody>
          <a:bodyPr/>
          <a:lstStyle/>
          <a:p>
            <a:r>
              <a:rPr lang="en-US" dirty="0"/>
              <a:t>Re-imagining the pixel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85621" y="1484784"/>
            <a:ext cx="10817582" cy="4024125"/>
          </a:xfrm>
        </p:spPr>
        <p:txBody>
          <a:bodyPr/>
          <a:lstStyle/>
          <a:p>
            <a:r>
              <a:rPr lang="en-US" dirty="0"/>
              <a:t>Imagine we haven’t found CRT / </a:t>
            </a:r>
            <a:r>
              <a:rPr lang="en-US" dirty="0" err="1"/>
              <a:t>Polarisation</a:t>
            </a:r>
            <a:endParaRPr lang="en-US" dirty="0"/>
          </a:p>
          <a:p>
            <a:r>
              <a:rPr lang="en-US" dirty="0"/>
              <a:t>We have </a:t>
            </a:r>
            <a:r>
              <a:rPr lang="en-US" dirty="0" err="1"/>
              <a:t>coloured</a:t>
            </a:r>
            <a:r>
              <a:rPr lang="en-US" dirty="0"/>
              <a:t> lightbulbs and small scale mechanics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9BE5F1-CF93-5F7B-CA1D-07E84056A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356" y="3933056"/>
            <a:ext cx="6335689" cy="23588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7D7140-29FA-20D6-5C96-19625292E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14" y="2381949"/>
            <a:ext cx="5325218" cy="29912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2D181E-AA30-B3F3-E7DC-ECABFE64780C}"/>
              </a:ext>
            </a:extLst>
          </p:cNvPr>
          <p:cNvSpPr txBox="1"/>
          <p:nvPr/>
        </p:nvSpPr>
        <p:spPr>
          <a:xfrm>
            <a:off x="6264946" y="3563724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Pincushion + mechanical driver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3DF560-191F-A219-5D84-B45C3138428A}"/>
              </a:ext>
            </a:extLst>
          </p:cNvPr>
          <p:cNvSpPr txBox="1"/>
          <p:nvPr/>
        </p:nvSpPr>
        <p:spPr>
          <a:xfrm>
            <a:off x="477788" y="5392090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RGB CRT Projector </a:t>
            </a:r>
          </a:p>
          <a:p>
            <a:r>
              <a:rPr lang="en-AU" dirty="0"/>
              <a:t>(but imagine we just use the lightbulbs)</a:t>
            </a: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ECD2E-1CC9-5DF5-3142-4EB49F309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303ED83-DFBB-021D-E9E1-7F3E95C88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948" y="260648"/>
            <a:ext cx="9144001" cy="1371600"/>
          </a:xfrm>
        </p:spPr>
        <p:txBody>
          <a:bodyPr/>
          <a:lstStyle/>
          <a:p>
            <a:r>
              <a:rPr lang="en-US" dirty="0"/>
              <a:t>Controlling Variables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73E9BD-8554-59CA-ECF0-F2BFB8790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621" y="1484784"/>
            <a:ext cx="10817582" cy="4024125"/>
          </a:xfrm>
        </p:spPr>
        <p:txBody>
          <a:bodyPr/>
          <a:lstStyle/>
          <a:p>
            <a:r>
              <a:rPr lang="en-US" dirty="0"/>
              <a:t>2 Problems to solve</a:t>
            </a:r>
          </a:p>
          <a:p>
            <a:pPr lvl="1"/>
            <a:r>
              <a:rPr lang="en-US" dirty="0" err="1"/>
              <a:t>Colour</a:t>
            </a:r>
            <a:r>
              <a:rPr lang="en-US" dirty="0"/>
              <a:t> (3 dimensional)</a:t>
            </a:r>
          </a:p>
          <a:p>
            <a:pPr lvl="1"/>
            <a:r>
              <a:rPr lang="en-US" dirty="0"/>
              <a:t>Brightness (1 dimensional)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2 Variables</a:t>
            </a:r>
          </a:p>
          <a:p>
            <a:pPr lvl="1"/>
            <a:r>
              <a:rPr lang="en-US" dirty="0"/>
              <a:t>Rotation (2 axes in 3D space)</a:t>
            </a:r>
          </a:p>
          <a:p>
            <a:pPr lvl="1"/>
            <a:r>
              <a:rPr lang="en-US" dirty="0"/>
              <a:t>Distance (1 axis)</a:t>
            </a:r>
          </a:p>
          <a:p>
            <a:pPr lvl="1"/>
            <a:endParaRPr lang="en-US" dirty="0"/>
          </a:p>
          <a:p>
            <a:r>
              <a:rPr lang="en-US" dirty="0"/>
              <a:t>Seems clear we could use rotation for </a:t>
            </a:r>
            <a:r>
              <a:rPr lang="en-US" dirty="0" err="1"/>
              <a:t>colour</a:t>
            </a:r>
            <a:r>
              <a:rPr lang="en-US" dirty="0"/>
              <a:t>, distance for brightness</a:t>
            </a:r>
          </a:p>
          <a:p>
            <a:pPr marL="457063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90C33C-D576-C60F-D517-1295749393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1062"/>
          <a:stretch>
            <a:fillRect/>
          </a:stretch>
        </p:blipFill>
        <p:spPr>
          <a:xfrm>
            <a:off x="5806380" y="1772816"/>
            <a:ext cx="2376264" cy="2362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B6AC1B-157B-95D8-82E7-E105DD160922}"/>
              </a:ext>
            </a:extLst>
          </p:cNvPr>
          <p:cNvSpPr txBox="1"/>
          <p:nvPr/>
        </p:nvSpPr>
        <p:spPr>
          <a:xfrm>
            <a:off x="8223294" y="2348552"/>
            <a:ext cx="720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6000" b="1" dirty="0"/>
              <a:t>+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493881-E319-43C8-22E0-1D4CCFAA0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716" y="2346014"/>
            <a:ext cx="3000794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3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20B2B-C135-580D-601E-83256B0BA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E8739C1-0AEC-F553-0374-033E79B3D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948" y="260648"/>
            <a:ext cx="9144001" cy="1371600"/>
          </a:xfrm>
        </p:spPr>
        <p:txBody>
          <a:bodyPr/>
          <a:lstStyle/>
          <a:p>
            <a:r>
              <a:rPr lang="en-US" dirty="0" err="1"/>
              <a:t>Colour</a:t>
            </a:r>
            <a:r>
              <a:rPr lang="en-US" dirty="0"/>
              <a:t> / Rotation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04357DE-E984-BCB2-6474-9B9C65395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621" y="1484784"/>
            <a:ext cx="10817582" cy="4024125"/>
          </a:xfrm>
        </p:spPr>
        <p:txBody>
          <a:bodyPr/>
          <a:lstStyle/>
          <a:p>
            <a:pPr lvl="1"/>
            <a:r>
              <a:rPr lang="en-US" dirty="0"/>
              <a:t>The more aligned a plane is to a </a:t>
            </a:r>
            <a:r>
              <a:rPr lang="en-US" dirty="0" err="1"/>
              <a:t>lightsource</a:t>
            </a:r>
            <a:r>
              <a:rPr lang="en-US" dirty="0"/>
              <a:t>, the more the plane is </a:t>
            </a:r>
            <a:r>
              <a:rPr lang="en-US" dirty="0" err="1"/>
              <a:t>coloured</a:t>
            </a:r>
            <a:r>
              <a:rPr lang="en-US" dirty="0"/>
              <a:t> by the </a:t>
            </a:r>
            <a:r>
              <a:rPr lang="en-US" dirty="0" err="1"/>
              <a:t>lightsource</a:t>
            </a:r>
            <a:endParaRPr lang="en-US" dirty="0"/>
          </a:p>
        </p:txBody>
      </p:sp>
      <p:pic>
        <p:nvPicPr>
          <p:cNvPr id="5" name="20251027-0007-42.8797239">
            <a:hlinkClick r:id="" action="ppaction://media"/>
            <a:extLst>
              <a:ext uri="{FF2B5EF4-FFF2-40B4-BE49-F238E27FC236}">
                <a16:creationId xmlns:a16="http://schemas.microsoft.com/office/drawing/2014/main" id="{D773C393-C7A3-9662-97ED-CBE797B70C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17184"/>
          <a:stretch>
            <a:fillRect/>
          </a:stretch>
        </p:blipFill>
        <p:spPr>
          <a:xfrm>
            <a:off x="688162" y="2348880"/>
            <a:ext cx="4291501" cy="3771447"/>
          </a:xfrm>
          <a:prstGeom prst="rect">
            <a:avLst/>
          </a:prstGeom>
        </p:spPr>
      </p:pic>
      <p:pic>
        <p:nvPicPr>
          <p:cNvPr id="7" name="20251027-0012-45.5562208">
            <a:hlinkClick r:id="" action="ppaction://media"/>
            <a:extLst>
              <a:ext uri="{FF2B5EF4-FFF2-40B4-BE49-F238E27FC236}">
                <a16:creationId xmlns:a16="http://schemas.microsoft.com/office/drawing/2014/main" id="{8A1E1172-7AFB-0D4C-68FD-6A3318B0897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66420" y="2373475"/>
            <a:ext cx="4418161" cy="383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3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33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20B2B-C135-580D-601E-83256B0BA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E8739C1-0AEC-F553-0374-033E79B3D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948" y="260648"/>
            <a:ext cx="9144001" cy="1371600"/>
          </a:xfrm>
        </p:spPr>
        <p:txBody>
          <a:bodyPr/>
          <a:lstStyle/>
          <a:p>
            <a:r>
              <a:rPr lang="en-US" dirty="0"/>
              <a:t>Brightness / Distance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04357DE-E984-BCB2-6474-9B9C65395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621" y="1484784"/>
            <a:ext cx="10817582" cy="4024125"/>
          </a:xfrm>
        </p:spPr>
        <p:txBody>
          <a:bodyPr/>
          <a:lstStyle/>
          <a:p>
            <a:pPr lvl="1"/>
            <a:r>
              <a:rPr lang="en-US" dirty="0"/>
              <a:t>The further the plane is from a </a:t>
            </a:r>
            <a:r>
              <a:rPr lang="en-US" dirty="0" err="1"/>
              <a:t>lightsource</a:t>
            </a:r>
            <a:r>
              <a:rPr lang="en-US" dirty="0"/>
              <a:t> the darker it becomes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225AF5-F915-C218-5F61-E37E86729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908" y="2204864"/>
            <a:ext cx="7401958" cy="38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10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F28F8-326C-1FA4-6003-93C264F6C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3292E7D-9176-E57E-9317-FECD6BBDA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241" y="2121644"/>
            <a:ext cx="3526217" cy="3819500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016ADC7A-4792-A9D7-AE03-6B61A3578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948" y="260648"/>
            <a:ext cx="9144001" cy="1371600"/>
          </a:xfrm>
        </p:spPr>
        <p:txBody>
          <a:bodyPr/>
          <a:lstStyle/>
          <a:p>
            <a:r>
              <a:rPr lang="en-US" dirty="0"/>
              <a:t>Draft – </a:t>
            </a:r>
            <a:r>
              <a:rPr lang="en-US"/>
              <a:t>Colour</a:t>
            </a:r>
            <a:r>
              <a:rPr lang="en-US" dirty="0"/>
              <a:t> only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E004E44-06DC-7C09-09D5-28667741BE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54208" y="1916832"/>
            <a:ext cx="3307741" cy="40243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F5AEA4-BFD1-41A6-BA32-37EAD7087BDB}"/>
              </a:ext>
            </a:extLst>
          </p:cNvPr>
          <p:cNvSpPr txBox="1"/>
          <p:nvPr/>
        </p:nvSpPr>
        <p:spPr>
          <a:xfrm>
            <a:off x="10202480" y="4819682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Reference 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078B39-0764-CC85-1B41-6591D7D2FD41}"/>
              </a:ext>
            </a:extLst>
          </p:cNvPr>
          <p:cNvSpPr txBox="1"/>
          <p:nvPr/>
        </p:nvSpPr>
        <p:spPr>
          <a:xfrm>
            <a:off x="10659496" y="2875466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Black and white array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C7A9D37-AA7A-E651-CD2D-EF5F03097856}"/>
              </a:ext>
            </a:extLst>
          </p:cNvPr>
          <p:cNvGrpSpPr/>
          <p:nvPr/>
        </p:nvGrpSpPr>
        <p:grpSpPr>
          <a:xfrm>
            <a:off x="540210" y="1484784"/>
            <a:ext cx="4608512" cy="2834021"/>
            <a:chOff x="1485900" y="2348880"/>
            <a:chExt cx="4608512" cy="283402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1F264F2-3DEF-0AF2-4FF4-28D7B4475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5900" y="2348880"/>
              <a:ext cx="3096344" cy="28340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F48097A-2269-7C04-EFC2-80A0FC034812}"/>
                </a:ext>
              </a:extLst>
            </p:cNvPr>
            <p:cNvSpPr txBox="1"/>
            <p:nvPr/>
          </p:nvSpPr>
          <p:spPr>
            <a:xfrm>
              <a:off x="4510236" y="2420888"/>
              <a:ext cx="158417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RGB light sources on a sphere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10892A4-8E57-6B18-AA94-DA23E4E7B2FA}"/>
              </a:ext>
            </a:extLst>
          </p:cNvPr>
          <p:cNvSpPr txBox="1"/>
          <p:nvPr/>
        </p:nvSpPr>
        <p:spPr>
          <a:xfrm>
            <a:off x="5580835" y="1632248"/>
            <a:ext cx="2995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Panels are “coloured” black/white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4B7EB7-F1CA-2DB6-BB66-BCCE11778D98}"/>
              </a:ext>
            </a:extLst>
          </p:cNvPr>
          <p:cNvSpPr txBox="1"/>
          <p:nvPr/>
        </p:nvSpPr>
        <p:spPr>
          <a:xfrm>
            <a:off x="8465249" y="1632248"/>
            <a:ext cx="3723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When lit by the </a:t>
            </a:r>
            <a:r>
              <a:rPr lang="en-AU" dirty="0" err="1"/>
              <a:t>rgb</a:t>
            </a:r>
            <a:r>
              <a:rPr lang="en-AU" dirty="0"/>
              <a:t> lights the image appears coloured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FCA626D-CCF9-2A32-87A0-0F3F9B5575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690" y="4365104"/>
            <a:ext cx="2374370" cy="22998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1FFBE14-880E-3878-7D96-8FA45821F365}"/>
              </a:ext>
            </a:extLst>
          </p:cNvPr>
          <p:cNvSpPr txBox="1"/>
          <p:nvPr/>
        </p:nvSpPr>
        <p:spPr>
          <a:xfrm>
            <a:off x="3004958" y="4636613"/>
            <a:ext cx="15841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Grid of planes rotate to face </a:t>
            </a:r>
            <a:r>
              <a:rPr lang="en-AU" dirty="0" err="1"/>
              <a:t>lightsources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1171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7EE70-9E7C-3067-3680-0E60AF6C3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F1C2087-4289-F6B4-21AD-C9D8CFFDC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241" y="2121644"/>
            <a:ext cx="3526217" cy="3819500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06FECF05-7F7E-1513-E7F5-2DA031E68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948" y="260648"/>
            <a:ext cx="9144001" cy="1371600"/>
          </a:xfrm>
        </p:spPr>
        <p:txBody>
          <a:bodyPr/>
          <a:lstStyle/>
          <a:p>
            <a:r>
              <a:rPr lang="en-US"/>
              <a:t>Final – Brightness By Depth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A79B9A-1537-628C-FA3C-9CE5249A7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54208" y="1916832"/>
            <a:ext cx="3307741" cy="40243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4E52C4-61FE-F06A-1569-1E09714A7311}"/>
              </a:ext>
            </a:extLst>
          </p:cNvPr>
          <p:cNvSpPr txBox="1"/>
          <p:nvPr/>
        </p:nvSpPr>
        <p:spPr>
          <a:xfrm>
            <a:off x="10202480" y="4819682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Reference 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87F91A-59AC-9051-69C1-FFDA6AE721A0}"/>
              </a:ext>
            </a:extLst>
          </p:cNvPr>
          <p:cNvSpPr txBox="1"/>
          <p:nvPr/>
        </p:nvSpPr>
        <p:spPr>
          <a:xfrm>
            <a:off x="10659496" y="2875466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Black and white array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9827B23-D1B8-B73F-11A5-BBEA48781132}"/>
              </a:ext>
            </a:extLst>
          </p:cNvPr>
          <p:cNvGrpSpPr/>
          <p:nvPr/>
        </p:nvGrpSpPr>
        <p:grpSpPr>
          <a:xfrm>
            <a:off x="540210" y="1484784"/>
            <a:ext cx="4608512" cy="2834021"/>
            <a:chOff x="1485900" y="2348880"/>
            <a:chExt cx="4608512" cy="283402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DD3BFCA-DB60-C4A0-572B-2036912A8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5900" y="2348880"/>
              <a:ext cx="3096344" cy="28340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A06031B-8BC3-1244-FFD7-5656C8853F7C}"/>
                </a:ext>
              </a:extLst>
            </p:cNvPr>
            <p:cNvSpPr txBox="1"/>
            <p:nvPr/>
          </p:nvSpPr>
          <p:spPr>
            <a:xfrm>
              <a:off x="4510236" y="2420888"/>
              <a:ext cx="158417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RGB light sources on a sphere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19FD3FB-B643-61DF-80A7-45280EA0A1C1}"/>
              </a:ext>
            </a:extLst>
          </p:cNvPr>
          <p:cNvSpPr txBox="1"/>
          <p:nvPr/>
        </p:nvSpPr>
        <p:spPr>
          <a:xfrm>
            <a:off x="5580835" y="1632248"/>
            <a:ext cx="2995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Panels are “coloured” black/white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E97CA9-DA07-0413-33A4-3033B21C9393}"/>
              </a:ext>
            </a:extLst>
          </p:cNvPr>
          <p:cNvSpPr txBox="1"/>
          <p:nvPr/>
        </p:nvSpPr>
        <p:spPr>
          <a:xfrm>
            <a:off x="8465249" y="1632248"/>
            <a:ext cx="3723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When lit by the </a:t>
            </a:r>
            <a:r>
              <a:rPr lang="en-AU" dirty="0" err="1"/>
              <a:t>rgb</a:t>
            </a:r>
            <a:r>
              <a:rPr lang="en-AU" dirty="0"/>
              <a:t> lights the image appears coloured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998CFE8-58FF-A381-22FF-072825AF0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690" y="4365104"/>
            <a:ext cx="2374370" cy="22998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685CB5C-4EC4-982C-ED58-3602A12E29FC}"/>
              </a:ext>
            </a:extLst>
          </p:cNvPr>
          <p:cNvSpPr txBox="1"/>
          <p:nvPr/>
        </p:nvSpPr>
        <p:spPr>
          <a:xfrm>
            <a:off x="3004958" y="4636613"/>
            <a:ext cx="15841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Grid of planes rotate to face </a:t>
            </a:r>
            <a:r>
              <a:rPr lang="en-AU" dirty="0" err="1"/>
              <a:t>lightsources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39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59</TotalTime>
  <Words>198</Words>
  <Application>Microsoft Office PowerPoint</Application>
  <PresentationFormat>Custom</PresentationFormat>
  <Paragraphs>36</Paragraphs>
  <Slides>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Corbel</vt:lpstr>
      <vt:lpstr>Vapor Trail</vt:lpstr>
      <vt:lpstr>Re-imagining the pixel</vt:lpstr>
      <vt:lpstr>Controlling Variables</vt:lpstr>
      <vt:lpstr>Colour / Rotation</vt:lpstr>
      <vt:lpstr>Brightness / Distance</vt:lpstr>
      <vt:lpstr>Draft – Colour only</vt:lpstr>
      <vt:lpstr>Final – Brightness By Depth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Samuel Sell</dc:creator>
  <cp:lastModifiedBy>Samuel Sell</cp:lastModifiedBy>
  <cp:revision>4</cp:revision>
  <dcterms:created xsi:type="dcterms:W3CDTF">2025-10-26T23:43:57Z</dcterms:created>
  <dcterms:modified xsi:type="dcterms:W3CDTF">2025-11-12T09:06:17Z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